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85" r:id="rId3"/>
    <p:sldId id="258" r:id="rId4"/>
    <p:sldId id="259" r:id="rId5"/>
    <p:sldId id="265" r:id="rId6"/>
    <p:sldId id="264" r:id="rId7"/>
    <p:sldId id="266" r:id="rId8"/>
    <p:sldId id="267" r:id="rId9"/>
    <p:sldId id="268" r:id="rId10"/>
    <p:sldId id="257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73" r:id="rId20"/>
    <p:sldId id="282" r:id="rId21"/>
    <p:sldId id="269" r:id="rId22"/>
    <p:sldId id="271" r:id="rId23"/>
    <p:sldId id="283" r:id="rId24"/>
    <p:sldId id="284" r:id="rId25"/>
    <p:sldId id="287" r:id="rId26"/>
    <p:sldId id="286" r:id="rId27"/>
    <p:sldId id="288" r:id="rId28"/>
    <p:sldId id="289" r:id="rId29"/>
    <p:sldId id="290" r:id="rId30"/>
    <p:sldId id="291" r:id="rId31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849" autoAdjust="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64182-3082-453D-9048-9A6E371F53AF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55A93-4DC7-4526-975D-A225486E2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8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00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13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02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3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187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4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306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5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125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27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60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6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0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1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6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60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2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4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389561/8841f2bb7dbf3e6f9f115bcdea600c760edcacf7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gosreestr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EC457-3F1B-43E5-A994-9024DD8C0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9293"/>
            <a:ext cx="9144000" cy="825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4AB75A-983D-488D-9CD7-37EC89600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64815"/>
            <a:ext cx="9707418" cy="4206311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государственных стандартов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Украины.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общее образование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Гуцол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Василий Викторович,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заведующий центром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подготовки руководящих кадров,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школоведения и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177978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9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обеспечивает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>
            <a:normAutofit/>
          </a:bodyPr>
          <a:lstStyle/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единство образовательного пространства Российской Федерации, в том числе единство учебной и воспитательной деятельности;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преемственность образовательных программ дошкольного, начального общего и основного общего образования;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вариативность содержания образовательных программ начального общего образования, возможность формирования программ начального общего образования различного уровня сложности и направленности с учетом образовательных потребностей и способностей обучающихся;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государственные гарантии обеспечения получения качественного начального общего образования на основе единства обязательных требований к условиям реализации программ начального общего образования и результатам их освоения;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личностное развитие обучающихся, в том числе духовно-нравственное и социокультурное, включая становление их российской гражданской идентичности как составляющей их социальной идентичности;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физическое воспитание, формирование здорового образа жизни и обеспечение условий сохранения и укрепления здоровья обучающихся;</a:t>
            </a: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6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9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обеспечивает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>
            <a:normAutofit fontScale="92500" lnSpcReduction="20000"/>
          </a:bodyPr>
          <a:lstStyle/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формирование у обучающихся системных знаний о месте Российской Федерации в мире, ее исторической роли, территориальной целостности, культурном и технологическом развитии, вкладе страны в мировое научное наследие и формирование представлений о современной России, устремленной в будущее;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развитие представлений обучающихся о высоком уровне научно-технологического развития страны, овладение ими современными технологическими средствами в ходе обучения и в повседневной жизни, формирование у обучающихся культуры пользования информационно-коммуникационными технологиями (ИКТ);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освоение обучающимися технологий командной работы на основе их личного вклада в решение общих задач, осознание ими личной ответственности, объективной оценки своих и командных возможностей;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сохранение и развитие культурного разнообразия и языкового наследия многонационального народа Российской Федерации, реализацию права на изучение родного языка, возможности получения начального общего образования на родном языке;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развитие форм государственно-общественного управления;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расширение возможностей для реализации права выбора педагогическими работниками методик обучения и воспитания, методов оценки знаний, использование различных форм организации образовательной деятельности обучающихся;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развитие культуры образовательной среды организаций, реализующих программы начального общего образования.</a:t>
            </a: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724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228545"/>
          </a:xfrm>
        </p:spPr>
        <p:txBody>
          <a:bodyPr>
            <a:noAutofit/>
          </a:bodyPr>
          <a:lstStyle/>
          <a:p>
            <a:pPr algn="ctr"/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ФГОС не применяется для обучения обучающихся с ограниченными возможностями здоровья и обучающихся с умственной отсталостью (интеллектуальными нарушениями)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2639"/>
            <a:ext cx="10515600" cy="4104323"/>
          </a:xfrm>
        </p:spPr>
        <p:txBody>
          <a:bodyPr>
            <a:normAutofit/>
          </a:bodyPr>
          <a:lstStyle/>
          <a:p>
            <a:pPr indent="3429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Федеральный государственный образовательный стандарт начального общего образования обучающихся с ограниченными возможностями здоровья (приказ Министерства образования и науки Российской Федерации от 19.12.2014 г. № 1598)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Федеральный государственный образовательный стандарт образования обучающихся с умственной отсталостью (интеллектуальными нарушениями) (приказ Министерства образования и науки Российской Федерации от 19.12.2014 г. № 1599)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76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включает требования к: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 lnSpcReduction="10000"/>
          </a:bodyPr>
          <a:lstStyle/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структуре программ начального общего образования (в том числе соотношению их обязательной части и части, формируемой участниками образовательных отношений) и их объему;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условиям реализации программ начального общего образования, в том числе кадровым, финансовым, материально-техническим условиям;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результатам освоения программ начального общего образования.</a:t>
            </a:r>
          </a:p>
          <a:p>
            <a:pPr indent="0" algn="ctr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Требования к предметным результатам: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формулируются в деятельностной форме с усилением акцента на применение знаний и конкретных умений;</a:t>
            </a:r>
          </a:p>
          <a:p>
            <a:pPr indent="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формулируются на основе документов стратегического планирования с учетом результатов проводимых на федеральном уровне процедур оценки качества образования (всероссийских проверочных работ, национальных исследований качества образования, международных сравнительных исследований);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определяют минимум содержания начального общего образования, изучение которого гарантирует государство, построенного в логике изучения каждого учебного предмета;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усиливают акценты на изучение явлений и процессов современной России и мира в целом, современного состояния науки.</a:t>
            </a: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596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Программа начального общего образования реализуется на государственном языке Российской Федерации.</a:t>
            </a:r>
          </a:p>
          <a:p>
            <a:pPr indent="0" algn="just">
              <a:buNone/>
            </a:pPr>
            <a:r>
              <a:rPr lang="ru-RU" u="sng" dirty="0">
                <a:solidFill>
                  <a:srgbClr val="1A0DAB"/>
                </a:solidFill>
                <a:latin typeface="Times New Roman" panose="02020603050405020304" pitchFamily="18" charset="0"/>
                <a:hlinkClick r:id="rId2"/>
              </a:rPr>
              <a:t>С</a:t>
            </a:r>
            <a:r>
              <a:rPr lang="ru-RU" b="0" i="0" u="sng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hlinkClick r:id="rId2"/>
              </a:rPr>
              <a:t>татья 14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Федерального закона от 29.12.2012 № 273-ФЗ «Об образовании в Российской Федерации»: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государственных и муниципальных образовательных организациях, расположенных на территории республики Российской Федерации, может вводиться преподавание и изучение государственных языков республик Российской Федерации в соответствии с законодательством республик Российской Федерации. Преподавание и изучение государственных языков республик Российской Федерации в рамках имеющих государственную аккредитацию программ начального общего образования осуществляются в соответствии со ФГОС.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Программа начального общего образования обеспечивает право на получение начального общего образования на родном языке из числа языков народов Российской Федерации, а также право на изучение родного языка из числа языков народов Российской Федерации, в том числе русского языка как родного языка, в пределах возможностей, предоставляемых системой образования в порядке, установленном законодательством об образовании, и образовательной организацией. Преподавание и изучение родного языка из числа языков народов Российской Федерации, в том числе русского языка как родного языка, в рамках имеющих государственную аккредитацию программ начального общего образования осуществляются в соответствии со ФГОС.</a:t>
            </a: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92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реализации ФГОС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 fontScale="92500" lnSpcReduction="20000"/>
          </a:bodyPr>
          <a:lstStyle/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Срок получения начального общего образования составляет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более четырех лет.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лиц, обучающихся по индивидуальным учебным планам, срок получения начального общего образования может быть сокращен.</a:t>
            </a:r>
          </a:p>
          <a:p>
            <a:pPr indent="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общее образование может быть получено в образовательных организациях и вне образовательных организаций (в форме семейного образования). Обучение в образовательных организациях с учетом потребностей, возможностей личности и в зависимости от объема обязательных занятий педагогического работника с обучающимися осуществляется в очной, очно-заочной или заочной форме. 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Реализация программы начального общего образования осуществляется образовательной организацией как самостоятельно, так и посредством сетевой формы.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реализации программы начального общего образования образовательная организация вправе применять различные образовательные технологии, в том числе электронное обучение, дистанционные образовательные технологии; модульный принцип представления содержания указанной программы и построения учебных планов, использования соответствующих образовательных технологий.</a:t>
            </a:r>
          </a:p>
          <a:p>
            <a:pPr indent="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образовательной деятельности по программе начального общего образования может быть основана на делении обучающихся на группы и различном построении учебного процесса в выделенных группах с учетом их успеваемости, образовательных потребностей и интересов, психического и физического здоровья, пола, общественных и профессиональных целей, в том числе обеспечивающей углубленное изучение отдельных предметных областей, учебных предметов (далее - дифференциация обучения).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3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/>
          </a:bodyPr>
          <a:lstStyle/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 начального общего образования включает обязательную часть и часть, формируемую участниками образовательных отношений за счет включения в учебные планы учебных предметов, учебных курсов (в том числе внеурочной деятельности), учебных модулей по выбору родителей (законных представителей) несовершеннолетних обучающихся из перечня, предлагаемого образовательной организацией.</a:t>
            </a:r>
          </a:p>
          <a:p>
            <a:pPr indent="3429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обязательной части программы начального общего образования составляет 80%, а объем части, формируемой участниками образовательных отношений – 20% от общего объема программы начального общего образования, реализуемой в соответствии с требованиями к организации образовательного процесса к учебной нагрузке при 5-дневной (или 6-дневной) учебной неделе, предусмотренными Санитарными правилами и нормами.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Урочная деятельность направлена на достижение обучающимися планируемых результатов освоения программы начального общего образования с учетом обязательных для изучения учебных предметов.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Внеурочная деятельность направлена на достижение планируемых результатов освоения программы начального общего образования с учетом выбора участниками образовательных отношений учебных курсов внеурочной деятельности из перечня, предлагаемого образовательной организацией.</a:t>
            </a:r>
          </a:p>
          <a:p>
            <a:pPr indent="342900" algn="just"/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10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 fontScale="92500" lnSpcReduction="10000"/>
          </a:bodyPr>
          <a:lstStyle/>
          <a:p>
            <a:pPr indent="0" algn="ctr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Программа начального общего образования включает три раздела: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целевой;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содержательный;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организационный.</a:t>
            </a:r>
          </a:p>
          <a:p>
            <a:pPr indent="0" algn="just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Целевой раздел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определяет общее назначение, цели, задачи и планируемые результаты реализации программы начального общего образования, а также способы определения достижения этих целей и результатов; включает: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пояснительную записку (цели реализации программы начального общего образования, конкретизированные в соответствии с требованиями ФГОС к результатам освоения обучающимися программы начального общего образования);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планируемые результаты освоения обучающимися программы начального общего образования (обеспечивают связь между требованиями ФГОС, образовательной деятельностью и системой оценки результатов освоения программы начального общего образования);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оценки достижения планируемых результатов освоения программы начального общего образования (отражают содержание и критерии оценки, формы представления результатов оценочной деятельности; обеспечивают возможность получения объективной информации о качестве подготовки обучающихся в интересах всех участников образовательных отношений).</a:t>
            </a:r>
          </a:p>
          <a:p>
            <a:pPr indent="342900" algn="just"/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20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Содержательный раздел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программы начального общего образования включает следующие программы, ориентированные на достижение предметных, метапредметных и личностных результатов:</a:t>
            </a:r>
          </a:p>
          <a:p>
            <a:pPr indent="342900" algn="just"/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рабочие программы учебных предметов, учебных курсов (в том числе внеурочной деятельности), учебных модулей (с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одержание учебного предмета, учебного курса (в том числе внеурочной деятельности), учебного модуля; планируемые результаты освоения учебного предмета, учебного курса (в том числе внеурочной деятельности), учебного модуля; тематическое планирование);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программу формирования универсальных учебных действий у обучающихся (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описание взаимосвязи универсальных учебных действий с содержанием учебных предметов);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рабочую программу воспитания (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направлена на развитие личности обучающихся, в том числе духовно-нравственное развитие, укрепление психического здоровья и физическое воспитание, достижение ими результатов освоения программы начального общего образования, реализуется в единстве урочной и внеурочной деятельности).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555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475367"/>
              </p:ext>
            </p:extLst>
          </p:nvPr>
        </p:nvGraphicFramePr>
        <p:xfrm>
          <a:off x="2031999" y="1219200"/>
          <a:ext cx="9125528" cy="5460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4602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программы, утвержденные Министерством образования и науки Украины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программы учебных предметов (в составе основных образовательных программ для каждого уровня образования), одобренные решениями федерального учебно-методического объединения по общему образованию.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Авторские программы, входящие в сосав учебно-методических комплексов (учебник, рабочая программа, методическое пособие для учителя).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их основе разрабатываются рабочие программы учебных предметов каждой образовательной организацией самостоятельно.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целью реализации обновленных ФГОС НОО и ФГОС ООО разработаны единые примерные рабочие программы учебных предметов.</a:t>
                      </a: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01.09.2022 г. они используются в образовательном процессе в 1 и 5 классах.</a:t>
                      </a: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Размещены на портале «Единое содержание общего образования»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: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//edsoo.ru/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7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9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в сфере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E455013-F6F9-34A6-AAEF-EB4567987AA6}"/>
              </a:ext>
            </a:extLst>
          </p:cNvPr>
          <p:cNvGraphicFramePr>
            <a:graphicFrameLocks noGrp="1"/>
          </p:cNvGraphicFramePr>
          <p:nvPr/>
        </p:nvGraphicFramePr>
        <p:xfrm>
          <a:off x="1487054" y="1108363"/>
          <a:ext cx="9961418" cy="506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709">
                  <a:extLst>
                    <a:ext uri="{9D8B030D-6E8A-4147-A177-3AD203B41FA5}">
                      <a16:colId xmlns:a16="http://schemas.microsoft.com/office/drawing/2014/main" val="3396287182"/>
                    </a:ext>
                  </a:extLst>
                </a:gridCol>
                <a:gridCol w="4980709">
                  <a:extLst>
                    <a:ext uri="{9D8B030D-6E8A-4147-A177-3AD203B41FA5}">
                      <a16:colId xmlns:a16="http://schemas.microsoft.com/office/drawing/2014/main" val="3590057144"/>
                    </a:ext>
                  </a:extLst>
                </a:gridCol>
              </a:tblGrid>
              <a:tr h="506859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«Об образовании»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дошкольном образовании»</a:t>
                      </a:r>
                    </a:p>
                    <a:p>
                      <a:pPr algn="l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полном общем среднем образовании»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профессиональном (профессионально-техническом) образовании»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высшем образовании»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внешкольном образовании»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от 29.12.2012 №273-ФЗ «Об образовании в Российской Федерации»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изменениями и дополнениями)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10 «Структура системы образования»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 (дошкольное, начальное общее, основное общее, среднее общее)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профессиональное образование (среднее профессиональное образование, высшее образование – бакалавриат, специалитет, магистратура)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(дополнительное образование детей, 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дополнительное образование взрослых,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дополнительное профессиональное обучение)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профессиональное обучение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84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61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Организационный раздел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программы начального общего образования должен определять общие рамки организации образовательной деятельности, а также организационные механизмы и условия реализации программы начального общего образования и включать: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учебный план;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 внеурочной деятельности;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календарный учебный график;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календарный план воспитательной работы, содержащий перечень событий и мероприятий воспитательной направленности, которые организуются и проводятся образовательной организацией или в которых образовательная организация принимает участие в учебном году или периоде обучения;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характеристику условий реализации программы начального общего образования в соответствии с требованиями ФГОС.</a:t>
            </a: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258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708826"/>
              </p:ext>
            </p:extLst>
          </p:nvPr>
        </p:nvGraphicFramePr>
        <p:xfrm>
          <a:off x="2031999" y="1376218"/>
          <a:ext cx="9125528" cy="4857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области, учебные предметы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Инвариантная часть, вариативная часть (дополнительное время на предметы, факультативы, индивидуальные занятия и консультации)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Предельно допустимая недельная учебная нагрузка не зависит от продолжительности учебной недели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физической культуры не учитываются при определении предельно допустимой недельной учебной нагрузки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области, учебные предметы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 и часть, формируемая участниками образовательных отношений (увеличение учебных часов на изучение отдельных учебных предметов, учебных курсов, учебных модулей)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зависит от продолжительности учебной недели (разница – 3 часа)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физической культуры учитываются при определении максимально допустимой недельной нагрузки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08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434711"/>
              </p:ext>
            </p:extLst>
          </p:nvPr>
        </p:nvGraphicFramePr>
        <p:xfrm>
          <a:off x="2031999" y="1219200"/>
          <a:ext cx="9125528" cy="5529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5299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образования: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украинским языком обучения;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украинским языком обучения с изучением языка коренного народа, национального меньшинства;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обучением на языке коренного народа, национального меньшинства;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специализированной школы с украинским языком обучения с углубленным изучением иностранных языков;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специализированной школы с обучением на языке коренного народа, национального меньшинства и углубленным изучением иностранных языков;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специализированной школы с украинским языком обучения и углубленным изучением предметов музыкального профиля;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специализированной школы с украинским языком обучения и углубленным изучением предметов художественного профиля.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образования: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учебный план начального общего образования (5-дневная учебная неделя);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учебный план начального общего образования (5-дневная учебная неделя с изучением родного языка или обучением на родном языке);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учебный план начального общего образования (1 класс – 5-дневная учебная неделя, 2-4 классы – 6-дневная учебная неделя);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учебный план начального общего образования (1 класс – 5-дневная учебная неделя, 2-4 классы – 6-дневная учебная неделя с изучением родного языка);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учебный план начального общего образования (1 класс – 5-дневная учебная неделя, 2-4 классы – 6-дневная учебная неделя с обучением на родном языке).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003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841150"/>
              </p:ext>
            </p:extLst>
          </p:nvPr>
        </p:nvGraphicFramePr>
        <p:xfrm>
          <a:off x="2031999" y="1219200"/>
          <a:ext cx="9125528" cy="5529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5299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образования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Предельно допустимая недельная учебная нагрузка на учащегося: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 – 20 часов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 – 22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 – 23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 – 23 часа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Суммарное количество учебных часов инвариантной и вариативной составляющих: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 – 23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 – 25 часов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 – 26 часов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 – 26 часов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физической культуры не учитываются при определении предельно допустимой недельной учебной нагрузки.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образования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на учащегося при 5-дневной учебной неделе: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 – 21 час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 – 23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 – 23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 – 23 часа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на учащегося при 6-дневной учебной неделе: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 – 21 час (5-дневная учебная неделя)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 – 26 часов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 – 26 часов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 – 26 часов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физической культуры учитываются при определении максимально допустимой недельной учебной нагрузки.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399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66733"/>
              </p:ext>
            </p:extLst>
          </p:nvPr>
        </p:nvGraphicFramePr>
        <p:xfrm>
          <a:off x="2031999" y="1219200"/>
          <a:ext cx="9125528" cy="522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2224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образования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отрасль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«Языки и литературы»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Украинский язык (в классах с украинским языком обучения) – 7 часов (28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Украинский язык (в классах с украинским языком обучения с изучением языка коренного народа, национального меньшинства) – 7 часов (28 часов)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 коренного народа, национального меньшинства (в классах с украинским языком обучения) – 2 часа (8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образования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области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язык и литературное чтение»,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«Родной язык и литературное чтение на родном языке»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(в классах с русским языком обучения) – 5 часов (20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Литературное чтение (в классах с русским языком обучения) – 4 часа (16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(в классах с русским языком обучения с изучением родного языка) – 5 часов (20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Литературное чтение (в классах с русским языком обучения с изучением родного языка) – 3 часа    (12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«Родной язык и литературное чтение на родном языке» - 2,2,2,1 час (7 часов)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699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42448"/>
              </p:ext>
            </p:extLst>
          </p:nvPr>
        </p:nvGraphicFramePr>
        <p:xfrm>
          <a:off x="2031999" y="1219200"/>
          <a:ext cx="9125528" cy="4756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475667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образования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отрасль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«Языки и литературы»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Украинский язык (в классах с обучением на языке коренного народа, национального меньшинства) – 3,3,4,4 часа (14 часов)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 коренного народа, национального меньшинства (в классах с обучением на языке коренного народа, национального меньшинства) – 6,6,5,5 часов (22 часа)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– 2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образования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области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язык и литературное чтение»,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«Родной язык и литературное чтение на родном языке»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(в классах с обучением на родном языке) – 4 часа (16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Литературное чтение (в классах с обучением на родном языке) – 3 часа (12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«Родной язык и литературное чтение на родном языке» - 2,3,3,2 часа (10 часов)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– 2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94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289382"/>
              </p:ext>
            </p:extLst>
          </p:nvPr>
        </p:nvGraphicFramePr>
        <p:xfrm>
          <a:off x="2031999" y="1219201"/>
          <a:ext cx="9125528" cy="5329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9098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56430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3296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образования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– 4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Природоведение – 2 часа</a:t>
                      </a:r>
                    </a:p>
                    <a:p>
                      <a:pPr algn="just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в мире (3-4 классы) – 1 час</a:t>
                      </a: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(музыкальное искусство, изобразительное искусство) – 1 час</a:t>
                      </a:r>
                    </a:p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 обучение – 1 час</a:t>
                      </a:r>
                    </a:p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– 1 час</a:t>
                      </a:r>
                    </a:p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здоровья – 1 час</a:t>
                      </a:r>
                    </a:p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– 3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образования</a:t>
                      </a: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– 4 часа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Окружающий мир – 2 часа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религиозных культур и светской этики (ОРКСЭ) (4 класс) – 1 час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модули: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«Основы православной культуры»;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«Основы иудейской культуры»;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«Основы буддийской культуры»;</a:t>
                      </a:r>
                      <a:b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«Основы исламской культуры»;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«Основы религиозных культур народов России»;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«Основы светской этики»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Изобразительное искусство – 1 час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 – 1 час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– 1 час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– 2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349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 fontScale="85000" lnSpcReduction="10000"/>
          </a:bodyPr>
          <a:lstStyle/>
          <a:p>
            <a:pPr indent="342900" algn="just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внеурочной деятельности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формы организации и объем внеурочной деятельности для обучающихся при освоении ими программы начального общего образования (до 1320 академических часов за четыре года обучения) с учетом образовательных потребностей и интересов обучающихся, запросов родителей (законных представителей) несовершеннолетних обучающихся, возможностей образовательной организации.</a:t>
            </a:r>
          </a:p>
          <a:p>
            <a:pPr marL="0" indent="0" algn="ctr"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Bookman Old Style" panose="02050604050505020204" pitchFamily="18" charset="0"/>
                <a:cs typeface="Times New Roman" panose="02020603050405020304" pitchFamily="18" charset="0"/>
              </a:rPr>
              <a:t>Направления и цели внеурочной деятельности</a:t>
            </a:r>
          </a:p>
          <a:p>
            <a:pPr marL="342900" marR="98425" lvl="0" indent="-342900" algn="just">
              <a:spcBef>
                <a:spcPts val="5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825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Спортивно-оздоровительная деятельность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направлена на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физическое развитие школьника, углубление знаний об организации жизни и деятельности с учетом соблюдения правил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здорового</a:t>
            </a:r>
            <a:r>
              <a:rPr lang="ru-RU" sz="18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безопасного</a:t>
            </a:r>
            <a:r>
              <a:rPr lang="ru-RU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образа</a:t>
            </a:r>
            <a:r>
              <a:rPr lang="ru-RU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жизни.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marL="342900" marR="98425" lvl="0" indent="-342900" algn="just">
              <a:spcBef>
                <a:spcPts val="3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825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Проектно-исследовательская</a:t>
            </a:r>
            <a:r>
              <a:rPr lang="ru-RU" sz="1800" b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деятельность</a:t>
            </a:r>
            <a:r>
              <a:rPr lang="ru-RU" sz="1800" b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организуется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как углубленное изучение учебных предметов в процессе совместной</a:t>
            </a:r>
            <a:r>
              <a:rPr lang="ru-RU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деятельности</a:t>
            </a:r>
            <a:r>
              <a:rPr lang="ru-RU" sz="18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по</a:t>
            </a:r>
            <a:r>
              <a:rPr lang="ru-RU" sz="18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выполнению</a:t>
            </a:r>
            <a:r>
              <a:rPr lang="ru-RU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проектов.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marL="342900" marR="98425" lvl="0" indent="-342900" algn="just">
              <a:spcBef>
                <a:spcPts val="1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825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Коммуникативная деятельность</a:t>
            </a:r>
            <a:r>
              <a:rPr lang="ru-RU" sz="1800" b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направлена</a:t>
            </a:r>
            <a:r>
              <a:rPr lang="ru-RU" sz="18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на</a:t>
            </a:r>
            <a:r>
              <a:rPr lang="ru-RU" sz="18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совершенствование функциональной коммуникативной грамотности,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культуры диалогического общения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и словесного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творчества.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marL="342900" marR="98425" lvl="0" indent="-342900" algn="just">
              <a:spcBef>
                <a:spcPts val="1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825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Художественно-эстетическая творческая деятельность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организуется как система разнообразных творческих мастерских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по развитию художественного творчества, способности к импровизации,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драматизации,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выразительному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чтению,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а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также</a:t>
            </a:r>
            <a:r>
              <a:rPr lang="ru-RU" sz="1800" spc="-3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становлению</a:t>
            </a:r>
            <a:r>
              <a:rPr lang="ru-RU" sz="1800" spc="-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умений</a:t>
            </a:r>
            <a:r>
              <a:rPr lang="ru-RU" sz="1800" spc="-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участвовать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</a:t>
            </a:r>
            <a:r>
              <a:rPr lang="ru-RU" sz="1800" spc="-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театрализованной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деятельности.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marL="342900" marR="98425" lvl="0" indent="-342900" algn="just"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825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Информационная</a:t>
            </a:r>
            <a:r>
              <a:rPr lang="ru-RU" sz="1800" b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культура</a:t>
            </a:r>
            <a:r>
              <a:rPr lang="ru-RU" sz="1800" b="1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предполагает учебные курсы</a:t>
            </a:r>
            <a:r>
              <a:rPr lang="ru-RU" sz="1800" spc="-3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</a:t>
            </a:r>
            <a:r>
              <a:rPr lang="ru-RU" sz="1800" spc="-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рамках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внеурочной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деятельности,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которые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формируют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представления</a:t>
            </a:r>
            <a:r>
              <a:rPr lang="ru-RU" sz="18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младших</a:t>
            </a:r>
            <a:r>
              <a:rPr lang="ru-RU" sz="18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школьников</a:t>
            </a:r>
            <a:r>
              <a:rPr lang="ru-RU" sz="18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о</a:t>
            </a:r>
            <a:r>
              <a:rPr lang="ru-RU" sz="18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разнообразных</a:t>
            </a:r>
            <a:r>
              <a:rPr lang="ru-RU" sz="18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современных информационных средствах и навыки выполнения разных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видов</a:t>
            </a:r>
            <a:r>
              <a:rPr lang="ru-RU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работ</a:t>
            </a:r>
            <a:r>
              <a:rPr lang="ru-RU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на</a:t>
            </a:r>
            <a:r>
              <a:rPr lang="ru-RU" sz="18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компьютере.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marL="342900" marR="98425" lvl="0" indent="-342900" algn="just">
              <a:spcBef>
                <a:spcPts val="10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190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Интеллектуальные марафоны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— система интеллектуальных соревновательных мероприятий, которые призваны развивать общую культуру и эрудицию обучающегося, его познавательные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интересу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и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способности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самообразованию.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marL="342900" marR="98425" lvl="0" indent="-342900" algn="just">
              <a:spcBef>
                <a:spcPts val="3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eriod"/>
              <a:tabLst>
                <a:tab pos="377825" algn="l"/>
                <a:tab pos="45021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«Учение с увлечением!»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включает систему занятий в зоне</a:t>
            </a:r>
            <a:r>
              <a:rPr lang="ru-RU" sz="1800" spc="-3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ближайшего</a:t>
            </a:r>
            <a:r>
              <a:rPr lang="ru-RU" sz="1800" spc="1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развития,</a:t>
            </a:r>
            <a:r>
              <a:rPr lang="ru-RU" sz="1800" spc="1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когда</a:t>
            </a:r>
            <a:r>
              <a:rPr lang="ru-RU" sz="18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учитель</a:t>
            </a:r>
            <a:r>
              <a:rPr lang="ru-RU" sz="1800" spc="1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непосредственно</a:t>
            </a:r>
            <a:r>
              <a:rPr lang="ru-RU" sz="18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помогает обучающемуся преодолеть трудности, возникшие при изучении</a:t>
            </a:r>
            <a:r>
              <a:rPr lang="ru-RU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разных</a:t>
            </a:r>
            <a:r>
              <a:rPr lang="ru-RU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ook Antiqua" panose="02040602050305030304" pitchFamily="18" charset="0"/>
                <a:cs typeface="Bookman Old Style" panose="02050604050505020204" pitchFamily="18" charset="0"/>
              </a:rPr>
              <a:t>предметов.</a:t>
            </a:r>
            <a:endParaRPr lang="ru-RU" sz="1800" dirty="0">
              <a:effectLst/>
              <a:latin typeface="Bookman Old Style" panose="02050604050505020204" pitchFamily="18" charset="0"/>
              <a:ea typeface="Book Antiqua" panose="02040602050305030304" pitchFamily="18" charset="0"/>
              <a:cs typeface="Bookman Old Style" panose="02050604050505020204" pitchFamily="18" charset="0"/>
            </a:endParaRPr>
          </a:p>
          <a:p>
            <a:pPr indent="342900" algn="just"/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802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учебный график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плановые перерывы при получении начального общего образования для отдыха и иных социальных целей (далее - каникулы):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даты начала и окончания учебного года;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учебного года;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продолжительность каникул;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промежуточной аттестации.</a:t>
            </a:r>
          </a:p>
          <a:p>
            <a:pPr indent="0" algn="just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учебный график разрабатывается образовательной организацией самостоятельно в соответствии с требованиями к организации образовательного процесса, предусмотренными Гигиеническими нормативами и Санитарно-эпидемиологическими требованиями.</a:t>
            </a: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93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условиям реализации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/>
          </a:bodyPr>
          <a:lstStyle/>
          <a:p>
            <a:pPr indent="0" algn="l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Требования к условиям реализации программы начального общего образования включают:</a:t>
            </a:r>
          </a:p>
          <a:p>
            <a:pPr indent="342900" algn="l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общесистемные требования:</a:t>
            </a:r>
          </a:p>
          <a:p>
            <a:pPr indent="342900"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комфортной развивающей образовательной среды по отношению к обучающимся и педагогическим работникам;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indent="342900"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достижение планируемых результатов освоения программы начального общего образования обучающимися; </a:t>
            </a:r>
          </a:p>
          <a:p>
            <a:pPr indent="342900"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формирование функциональной грамотности обучающихся; </a:t>
            </a:r>
          </a:p>
          <a:p>
            <a:pPr indent="342900"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выявление и развитие способностей обучающихся через урочную и внеурочную деятельность, систему воспитательных мероприятий;</a:t>
            </a:r>
          </a:p>
          <a:p>
            <a:pPr indent="342900"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работа с одаренными детьми, организация интеллектуальных и творческих соревнований, научно-технического творчества и проектно-исследовательской деятельности и др.</a:t>
            </a:r>
          </a:p>
          <a:p>
            <a:pPr indent="342900" algn="l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требования к материально-техническому и учебно-методическому обеспечению;</a:t>
            </a:r>
          </a:p>
          <a:p>
            <a:pPr indent="342900" algn="l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требования к психолого-педагогическим, кадровым и финансовым условиям.</a:t>
            </a: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76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общего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1376218"/>
          <a:ext cx="9125528" cy="4857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Ступени общего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начального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базовое общее среднее образование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общее среднее образование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базового и полного общего среднего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общего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начального общего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общее образование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основного общего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среднего общего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241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освоения программы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5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ФГОС устанавливает требования к результатам освоения обучающимися программ начального общего образования:</a:t>
            </a:r>
          </a:p>
          <a:p>
            <a:pPr indent="342900" algn="just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личностным,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включающим: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формирование у обучающихся основ российской гражданской идентичности;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готовность обучающихся к саморазвитию; мотивацию к познанию и обучению;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ценностные установки и социально значимые качества личности;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активное участие в социально значимой деятельности;</a:t>
            </a:r>
          </a:p>
          <a:p>
            <a:pPr indent="342900" algn="just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метапредметным,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включающим: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универсальные познавательные учебные действия (базовые логические и начальные исследовательские действия, а также работу с информацией);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универсальные коммуникативные действия (общение, совместная деятельность, презентация);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универсальные регулятивные действия (саморегуляция, самоконтроль);</a:t>
            </a:r>
          </a:p>
          <a:p>
            <a:pPr indent="342900" algn="just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предметным,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включающим освоенный обучающимися в ходе изучения учебного предмета опыт деятельности, специфической для данной предметной области, по получению нового знания, его преобразованию и применению (формулируются по каждой предметной области и учебному предмету).</a:t>
            </a:r>
          </a:p>
          <a:p>
            <a:pPr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6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946778"/>
          <a:ext cx="8666480" cy="542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48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4265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начального образования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КМУ от 21.02.2018 № 87)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определяет: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обязательным результатам обучения и компетентностям обучающихся;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учебной нагрузки в базовом учебном плане начального образования;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 государственной аттестации.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базового среднего образования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КМУ от 30.09.2020 № 898)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Вводится поэтапно с 01.09.2022 г.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определяет: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обязательным результатам обучения учащихся на уровне базового среднего образования;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учебной нагрузки, распределенный между образовательными отраслями;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структуру и содержание базового среднего образования.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61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946778"/>
          <a:ext cx="8666480" cy="542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48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4265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базового и полного общего среднего образования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КМУ от 23.11.2011 № 1392)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включает: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общую характеристику составляющих содержания образования;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учебный план общеобразовательных учебных заведений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ступеней;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требования к уровню общеобразовательной подготовки учащихся.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Утратит силу с 1 сентября 2026 года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95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946778"/>
          <a:ext cx="8128000" cy="5675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67569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начального общего образования (приказ Министерства образования и науки Российской Федерации от 06.10.2009 № 373) (2 – 4 классы)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основного общего образования (приказ Министерства образования и науки Российской Федерации от 17.12.2010 № 1897)  (6 – 9 классы)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среднего общего образования (приказ Министерства образования и науки Российской Федерации от 17.05.2012 № 413)  (10 – 11 классы)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стандартов: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результатам освоения основной образовательной программы (личностным, метапредметным, предметным);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структуре основной образовательной программы;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условиям реализации основной образовательной программы (кадровым, финансовым, материально-техническим, психолого-педагогическим, учебно-методическим, информационным). 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9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946778"/>
          <a:ext cx="81280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54609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на обновленные ФГОС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и основного общего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начального общего образования (приказ Министерства просвещения Российской Федерации от 31.05.2021 № 286)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основного общего образования (приказ Министерства просвещения Российской Федерации от 31.05.2021 № 287) 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01.09.2022 г. – 1 и 5 классы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01.09.2023 г. – 1-4 и 5-7 классы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01.09.2024 г. – 1-4 и 5-9 классы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стандартов: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структуре программы начального общего (основного общего) образования;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условиям реализации программы начального общего (основного общего) образования;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результатам освоения программы начального общего (основного общего) образования.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75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общего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1376218"/>
          <a:ext cx="91255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5528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образовательные программы учреждений общего среднего образования </a:t>
                      </a:r>
                    </a:p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ступени – приказ МОНУ от 20.04.2018 №407</a:t>
                      </a:r>
                    </a:p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ступени – приказ МОНУ от 20.04.2018 №405, </a:t>
                      </a:r>
                    </a:p>
                    <a:p>
                      <a:pPr algn="just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приказ МОНУ от 19.02.2021 №235 (поэтапно с 5 класса, начиная с 01.09.2022 г.) </a:t>
                      </a:r>
                    </a:p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ступени – приказ МОНУ от 20.04.2018 №406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учебной нагрузки;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ожидаемые результаты обучения учащихся;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типовой учебный план;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учебных программ;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рекомендованные формы организации учебного процесса и инструменты системы внутреннего обеспечения качества образования.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01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общего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1376218"/>
          <a:ext cx="91255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5528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основные образовательные программы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общего, основного общего, среднего </a:t>
                      </a:r>
                      <a:r>
                        <a:rPr lang="ru-RU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 образования</a:t>
                      </a:r>
                    </a:p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одобрены решениями федерального учебно-методического объединения по общему образованию, включены в Реестр примерных основных общеобразовательных программ Министерства просвещения Российской Федерации </a:t>
                      </a:r>
                      <a:r>
                        <a:rPr lang="en-US" sz="1800" b="0" i="0" u="sng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https://fgosreestr.ru</a:t>
                      </a:r>
                      <a:r>
                        <a:rPr lang="ru-RU" sz="1800" b="0" i="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endParaRPr lang="en-US" sz="1800" b="0" i="0" u="sng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2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раздел (пояснительная записка, планируемые результаты освоения ООП, система оценки достижения планируемых результатов ООП);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содержательный раздел (примерные рабочие программы учебных предметов, курсов; примерная программа формирования УУД у обучающихся; примерная программа воспитания; программа коррекционной работы;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организационный раздел (примерный учебный план; примерный план внеурочной деятельности; примерный календарный учебный график; примерный календарный план воспитательной работы; характеристика условий реализации программы).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68004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2063</TotalTime>
  <Words>3886</Words>
  <Application>Microsoft Office PowerPoint</Application>
  <PresentationFormat>Широкоэкранный</PresentationFormat>
  <Paragraphs>441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Bookman Old Style</vt:lpstr>
      <vt:lpstr>Calibri</vt:lpstr>
      <vt:lpstr>Century Gothic</vt:lpstr>
      <vt:lpstr>Times New Roman</vt:lpstr>
      <vt:lpstr>Wingdings 3</vt:lpstr>
      <vt:lpstr>Легкий дым</vt:lpstr>
      <vt:lpstr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vt:lpstr>
      <vt:lpstr>Законодательство в сфере образования</vt:lpstr>
      <vt:lpstr>Система общего образования</vt:lpstr>
      <vt:lpstr>Государственные стандарты общего образования </vt:lpstr>
      <vt:lpstr>Государственные стандарты общего образования </vt:lpstr>
      <vt:lpstr>Государственные стандарты общего образования </vt:lpstr>
      <vt:lpstr>Государственные стандарты общего образования </vt:lpstr>
      <vt:lpstr>Образовательные программы общего образования</vt:lpstr>
      <vt:lpstr>Образовательные программы общего образования</vt:lpstr>
      <vt:lpstr>ФГОС НОО обеспечивает</vt:lpstr>
      <vt:lpstr>ФГОС НОО обеспечивает</vt:lpstr>
      <vt:lpstr>ФГОС не применяется для обучения обучающихся с ограниченными возможностями здоровья и обучающихся с умственной отсталостью (интеллектуальными нарушениями)</vt:lpstr>
      <vt:lpstr>ФГОС НОО включает требования к:</vt:lpstr>
      <vt:lpstr>Язык образования</vt:lpstr>
      <vt:lpstr>Особенности реализации ФГОС НОО</vt:lpstr>
      <vt:lpstr>Требования к структуре программы НОО</vt:lpstr>
      <vt:lpstr>Требования к структуре программы НОО</vt:lpstr>
      <vt:lpstr>Требования к структуре программы НОО</vt:lpstr>
      <vt:lpstr>Учебные программы</vt:lpstr>
      <vt:lpstr>Требования к структуре программы НОО</vt:lpstr>
      <vt:lpstr>Учебные планы</vt:lpstr>
      <vt:lpstr>Учебные планы</vt:lpstr>
      <vt:lpstr>Учебные планы</vt:lpstr>
      <vt:lpstr>Учебные предметы</vt:lpstr>
      <vt:lpstr>Учебные предметы</vt:lpstr>
      <vt:lpstr>Учебные предметы</vt:lpstr>
      <vt:lpstr>Требования к структуре программы НОО</vt:lpstr>
      <vt:lpstr>Требования к структуре программы НОО</vt:lpstr>
      <vt:lpstr>Требования к условиям реализации программы НОО</vt:lpstr>
      <vt:lpstr>Требования к результатам освоения программы НОО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dc:title>
  <dc:creator>Дмитрий</dc:creator>
  <cp:lastModifiedBy>Иванов Иван</cp:lastModifiedBy>
  <cp:revision>15</cp:revision>
  <cp:lastPrinted>2022-07-17T17:55:32Z</cp:lastPrinted>
  <dcterms:created xsi:type="dcterms:W3CDTF">2021-02-18T17:41:40Z</dcterms:created>
  <dcterms:modified xsi:type="dcterms:W3CDTF">2022-07-17T17:56:25Z</dcterms:modified>
</cp:coreProperties>
</file>